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6" r:id="rId10"/>
    <p:sldId id="271" r:id="rId11"/>
    <p:sldId id="272" r:id="rId12"/>
    <p:sldId id="313" r:id="rId13"/>
    <p:sldId id="273" r:id="rId14"/>
    <p:sldId id="312" r:id="rId15"/>
    <p:sldId id="314" r:id="rId16"/>
    <p:sldId id="317" r:id="rId17"/>
    <p:sldId id="318" r:id="rId18"/>
    <p:sldId id="319" r:id="rId19"/>
    <p:sldId id="320" r:id="rId20"/>
    <p:sldId id="321" r:id="rId21"/>
    <p:sldId id="315" r:id="rId22"/>
    <p:sldId id="322" r:id="rId23"/>
    <p:sldId id="323" r:id="rId24"/>
    <p:sldId id="324" r:id="rId25"/>
    <p:sldId id="274" r:id="rId26"/>
    <p:sldId id="327" r:id="rId27"/>
    <p:sldId id="325" r:id="rId28"/>
    <p:sldId id="326" r:id="rId29"/>
    <p:sldId id="281" r:id="rId30"/>
    <p:sldId id="282" r:id="rId31"/>
    <p:sldId id="309" r:id="rId32"/>
    <p:sldId id="284" r:id="rId33"/>
    <p:sldId id="329" r:id="rId34"/>
    <p:sldId id="307" r:id="rId35"/>
    <p:sldId id="330" r:id="rId36"/>
    <p:sldId id="304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CC99"/>
    <a:srgbClr val="FF9966"/>
    <a:srgbClr val="D1A375"/>
    <a:srgbClr val="CCFF99"/>
    <a:srgbClr val="EAD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106" d="100"/>
          <a:sy n="106" d="100"/>
        </p:scale>
        <p:origin x="78" y="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C3E65-9951-44EA-A58D-9320EB414B22}" type="datetimeFigureOut">
              <a:rPr lang="cs-CZ" smtClean="0"/>
              <a:pPr/>
              <a:t>30.03.2019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87448-6F66-4A9E-9D23-413ED6D8CA7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17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7448-6F66-4A9E-9D23-413ED6D8CA78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05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55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7517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60746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63934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19351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35572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739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53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70473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95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2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29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5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20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03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7. 11. 2017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86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7. 11. 2017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4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jpe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00932" y="1708620"/>
            <a:ext cx="6255444" cy="2779664"/>
          </a:xfrm>
        </p:spPr>
        <p:txBody>
          <a:bodyPr>
            <a:normAutofit fontScale="90000"/>
          </a:bodyPr>
          <a:lstStyle/>
          <a:p>
            <a:pPr algn="ctr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altLang="cs-CZ" b="1" dirty="0">
                <a:solidFill>
                  <a:srgbClr val="000080"/>
                </a:solidFill>
                <a:latin typeface="Arial Black" pitchFamily="34" charset="0"/>
              </a:rPr>
            </a:br>
            <a:br>
              <a:rPr lang="cs-CZ" altLang="cs-CZ" b="1" dirty="0">
                <a:solidFill>
                  <a:srgbClr val="000080"/>
                </a:solidFill>
                <a:latin typeface="Arial Black" pitchFamily="34" charset="0"/>
              </a:rPr>
            </a:br>
            <a:br>
              <a:rPr lang="cs-CZ" altLang="cs-CZ" b="1" dirty="0">
                <a:solidFill>
                  <a:srgbClr val="000080"/>
                </a:solidFill>
                <a:latin typeface="Arial Black" pitchFamily="34" charset="0"/>
              </a:rPr>
            </a:br>
            <a:br>
              <a:rPr lang="cs-CZ" altLang="cs-CZ" b="1" dirty="0">
                <a:solidFill>
                  <a:srgbClr val="000080"/>
                </a:solidFill>
                <a:latin typeface="Arial Black" pitchFamily="34" charset="0"/>
              </a:rPr>
            </a:br>
            <a:r>
              <a:rPr lang="cs-CZ" alt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ALBERTINUM</a:t>
            </a:r>
            <a:b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</a:br>
            <a:b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</a:br>
            <a: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Odborný léčebný ústav</a:t>
            </a:r>
            <a:b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Žamberk</a:t>
            </a:r>
            <a:br>
              <a:rPr lang="cs-CZ" altLang="cs-CZ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49956"/>
            <a:ext cx="8636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49956"/>
            <a:ext cx="9271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9" descr="Nalezený obrázek pro čs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6851" y="4077072"/>
            <a:ext cx="1463606" cy="10801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483768" y="5573836"/>
            <a:ext cx="5823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altLang="cs-CZ" sz="1400" dirty="0">
                <a:latin typeface="Arial Black" panose="020B0A04020102020204" pitchFamily="34" charset="0"/>
              </a:rPr>
              <a:t>Prim. MUDr. Mária Michalovičová</a:t>
            </a:r>
          </a:p>
          <a:p>
            <a:pPr algn="r"/>
            <a:r>
              <a:rPr lang="cs-CZ" altLang="cs-CZ" sz="1400" dirty="0">
                <a:latin typeface="Arial Black" panose="020B0A04020102020204" pitchFamily="34" charset="0"/>
              </a:rPr>
              <a:t>Prim. MUDr. Jiřina Jirešová, †MUDr. Jiří Jireš</a:t>
            </a:r>
          </a:p>
          <a:p>
            <a:pPr algn="r"/>
            <a:r>
              <a:rPr lang="cs-CZ" altLang="cs-CZ" sz="1400" dirty="0">
                <a:latin typeface="Arial Black" panose="020B0A04020102020204" pitchFamily="34" charset="0"/>
              </a:rPr>
              <a:t>Mgr. Simona Žab</a:t>
            </a:r>
            <a:r>
              <a:rPr lang="cs-CZ" altLang="cs-CZ" sz="1600" dirty="0">
                <a:latin typeface="Arial Black" panose="020B0A04020102020204" pitchFamily="34" charset="0"/>
              </a:rPr>
              <a:t>ková</a:t>
            </a:r>
            <a:endParaRPr lang="cs-CZ" sz="16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754743"/>
            <a:ext cx="5572132" cy="514017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Současnost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4011972" cy="30089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err="1">
                <a:latin typeface="Arial Black" pitchFamily="34" charset="0"/>
              </a:rPr>
              <a:t>Albertinum</a:t>
            </a:r>
            <a:r>
              <a:rPr lang="cs-CZ" sz="2800" dirty="0">
                <a:latin typeface="Arial Black" pitchFamily="34" charset="0"/>
              </a:rPr>
              <a:t>, </a:t>
            </a:r>
            <a:br>
              <a:rPr lang="cs-CZ" sz="2800" dirty="0">
                <a:latin typeface="Arial Black" pitchFamily="34" charset="0"/>
              </a:rPr>
            </a:br>
            <a:r>
              <a:rPr lang="cs-CZ" sz="2800" dirty="0">
                <a:latin typeface="Arial Black" pitchFamily="34" charset="0"/>
              </a:rPr>
              <a:t>odborný léčebný ústav, </a:t>
            </a:r>
            <a:br>
              <a:rPr lang="cs-CZ" sz="2800" dirty="0">
                <a:latin typeface="Arial Black" pitchFamily="34" charset="0"/>
              </a:rPr>
            </a:br>
            <a:r>
              <a:rPr lang="cs-CZ" sz="2800" dirty="0">
                <a:latin typeface="Arial Black" pitchFamily="34" charset="0"/>
              </a:rPr>
              <a:t>Žamberk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9331" y="2281344"/>
            <a:ext cx="6649764" cy="2770254"/>
          </a:xfrm>
        </p:spPr>
        <p:txBody>
          <a:bodyPr>
            <a:normAutofit fontScale="77500" lnSpcReduction="20000"/>
          </a:bodyPr>
          <a:lstStyle/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Nestátní ZZ, příspěvková organizace Pardubického kraje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Ředitel: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Ing. Rudolf Bulíček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Zástupce ředitele pro LPP: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Prim. MUDr. Jan Marek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Vedoucí útvaru hospodářské správy: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Ing. Vladimír Fabián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Hlavní sestra: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Bc. Marcela Valentová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Počet (skvělých!) zaměstnanců: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kolem 240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Příjem pacientů: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Pardubický kraj, Královehradecký kraj, ČR</a:t>
            </a: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082" y="624110"/>
            <a:ext cx="1091785" cy="1364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31" y="4789660"/>
            <a:ext cx="6649765" cy="12765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5623" y="747401"/>
            <a:ext cx="6589199" cy="528798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Areál nemocnice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66" y="2884160"/>
            <a:ext cx="2592288" cy="19442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27007"/>
            <a:ext cx="2306216" cy="194421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90" y="1467699"/>
            <a:ext cx="2405130" cy="175567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0" y="2874003"/>
            <a:ext cx="2409475" cy="192123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3" y="1467698"/>
            <a:ext cx="2340902" cy="175567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90" y="4509119"/>
            <a:ext cx="2405130" cy="168463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3" y="4509119"/>
            <a:ext cx="2340902" cy="16924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2" y="1770312"/>
            <a:ext cx="1717524" cy="13234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4610784"/>
            <a:ext cx="1717524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60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781577"/>
            <a:ext cx="6589199" cy="52879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itchFamily="34" charset="0"/>
              </a:rPr>
              <a:t>Lůžková část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6905" y="2060848"/>
            <a:ext cx="6591985" cy="3777622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Pneumologie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ftizeologie (86 lůžek)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Následná a dlouhodobá lůžková péče (70 lůžek)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Psychiatrie (36 lůžek)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Sociální lůžka (30 lůžek)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4110"/>
            <a:ext cx="1247224" cy="11011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312367"/>
            <a:ext cx="2138531" cy="15261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72642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Arial Black" panose="020B0A04020102020204" pitchFamily="34" charset="0"/>
              </a:rPr>
              <a:t>Pneumologie</a:t>
            </a:r>
            <a:r>
              <a:rPr lang="cs-CZ" sz="2800" b="1" dirty="0">
                <a:latin typeface="Arial Black" panose="020B0A04020102020204" pitchFamily="34" charset="0"/>
              </a:rPr>
              <a:t> a ftizeologie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9629" y="1412776"/>
            <a:ext cx="6591985" cy="4752528"/>
          </a:xfrm>
        </p:spPr>
        <p:txBody>
          <a:bodyPr>
            <a:normAutofit fontScale="40000" lnSpcReduction="20000"/>
          </a:bodyPr>
          <a:lstStyle/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Rozdělení: </a:t>
            </a:r>
          </a:p>
          <a:p>
            <a:pPr marL="0" indent="0">
              <a:buNone/>
            </a:pP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Honlův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dům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Objekt Malínský</a:t>
            </a:r>
          </a:p>
          <a:p>
            <a:pPr marL="0" indent="0">
              <a:buNone/>
            </a:pPr>
            <a:endParaRPr lang="cs-CZ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Primář: 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MUDr. Mária Michalovičová</a:t>
            </a:r>
          </a:p>
          <a:p>
            <a:pPr marL="0" indent="0">
              <a:buNone/>
            </a:pPr>
            <a:endParaRPr lang="cs-CZ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Vrchní sestra (příjmy):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Jana Motyčková</a:t>
            </a:r>
          </a:p>
          <a:p>
            <a:pPr marL="0" indent="0">
              <a:buNone/>
            </a:pPr>
            <a:endParaRPr lang="cs-CZ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Lékaři: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MUDr. Pavel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Střítecký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Honlův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dům) 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MUDr. Jitka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Muthsamová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(Objekt Malínský) 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Anželika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Baklaienko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Nataliia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Sydoruk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, Petro 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Sydoruk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400" dirty="0" err="1">
                <a:latin typeface="Arial" panose="020B0604020202020204" pitchFamily="34" charset="0"/>
                <a:cs typeface="Arial" panose="020B0604020202020204" pitchFamily="34" charset="0"/>
              </a:rPr>
              <a:t>Honlův</a:t>
            </a: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 dům)</a:t>
            </a:r>
          </a:p>
          <a:p>
            <a:pPr marL="0" indent="0">
              <a:buNone/>
            </a:pPr>
            <a:r>
              <a:rPr lang="cs-CZ" sz="3400" dirty="0">
                <a:latin typeface="Arial" panose="020B0604020202020204" pitchFamily="34" charset="0"/>
                <a:cs typeface="Arial" panose="020B0604020202020204" pitchFamily="34" charset="0"/>
              </a:rPr>
              <a:t>Odborní konzultanti: prim. MUDr. Jirešová, externě doc. MUDr. Salajka</a:t>
            </a: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230425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0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767691"/>
            <a:ext cx="6572296" cy="645085"/>
          </a:xfrm>
        </p:spPr>
        <p:txBody>
          <a:bodyPr>
            <a:normAutofit/>
          </a:bodyPr>
          <a:lstStyle/>
          <a:p>
            <a:r>
              <a:rPr lang="cs-CZ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Honlův</a:t>
            </a:r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dům (</a:t>
            </a:r>
            <a:r>
              <a:rPr lang="cs-CZ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PaF</a:t>
            </a:r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6" y="1813877"/>
            <a:ext cx="2291549" cy="17944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7" y="4581128"/>
            <a:ext cx="2288968" cy="16561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4581129"/>
            <a:ext cx="2360510" cy="16561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18" y="1813877"/>
            <a:ext cx="2392645" cy="17944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85" y="3156813"/>
            <a:ext cx="2743908" cy="20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730411"/>
            <a:ext cx="6589199" cy="610357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Objekt Malínský (izolace)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75" y="1556792"/>
            <a:ext cx="2571721" cy="16394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55" y="2420888"/>
            <a:ext cx="2367300" cy="15755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6" y="3996456"/>
            <a:ext cx="2531311" cy="17792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31" y="4587808"/>
            <a:ext cx="2500406" cy="17361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55" y="1556792"/>
            <a:ext cx="2457666" cy="16394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01" y="3996456"/>
            <a:ext cx="2378224" cy="16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0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307" y="733426"/>
            <a:ext cx="6589199" cy="71665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5796" y="1700808"/>
            <a:ext cx="3708292" cy="4426438"/>
          </a:xfrm>
        </p:spPr>
        <p:txBody>
          <a:bodyPr>
            <a:normAutofit lnSpcReduction="10000"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Bronchoskopie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(doc. MUDr. Salajka, MUDr. Doleček)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RTG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(MUDr. Motyčková)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USG hrudníku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Michalovičová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Spirometrie, celotělová pletyzmografie, difuze, FENO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Mikrobiologie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(ÚO, prim. MUDr. Jirešová)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Cytologie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(prim. MUDr. Jirešová, 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Michalovičová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CT, MR, USG, NM, endoskopie, …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(okolní nemocnice – ÚO, RK, Pardubice, Hradec Králové, Chrudim)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24110"/>
            <a:ext cx="1739685" cy="13889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14101"/>
            <a:ext cx="1739685" cy="13828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57" y="2013030"/>
            <a:ext cx="1728044" cy="131595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1049" y="4697909"/>
            <a:ext cx="1733352" cy="142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10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8866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Možnosti péče o pacienta </a:t>
            </a:r>
            <a:r>
              <a:rPr lang="cs-CZ" sz="2800" dirty="0" err="1">
                <a:latin typeface="Arial Black" panose="020B0A04020102020204" pitchFamily="34" charset="0"/>
                <a:cs typeface="Arial" panose="020B0604020202020204" pitchFamily="34" charset="0"/>
              </a:rPr>
              <a:t>PaF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5201" y="1556792"/>
            <a:ext cx="5075071" cy="4498446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Komplexní diagnostika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(Sub)akutní péče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Dlouhodobá péče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Izolace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Léčba TBC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Indikace DDOT (vlastní analyzátor)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Dechová i celková rehabilitace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Nutriční poradenství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Psychologická podpora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Sociální pomoc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Edukace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Dispenzarizace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26" y="4725144"/>
            <a:ext cx="1718291" cy="11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1689" y="744636"/>
            <a:ext cx="6589199" cy="71665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Specializovaná péče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03" y="1674297"/>
            <a:ext cx="2339751" cy="175481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945201" y="3855117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Fyzioterapie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Dechová fyzioterapie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Ergoterapie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Klinický logoped, poruchy polykání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Nutriční terapie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Léčba chronických ran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Sociální poradenství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3" y="4150456"/>
            <a:ext cx="2355685" cy="17667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23" y="2867443"/>
            <a:ext cx="1123333" cy="11233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26" y="1674298"/>
            <a:ext cx="2339751" cy="1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Historie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4250" t="24788" r="18500" b="17786"/>
          <a:stretch/>
        </p:blipFill>
        <p:spPr>
          <a:xfrm>
            <a:off x="2627784" y="2204864"/>
            <a:ext cx="4320480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705946"/>
            <a:ext cx="6589199" cy="52879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Sociální lůžka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35696" y="2002090"/>
            <a:ext cx="6539387" cy="45952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Cílová skupina: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osoby se sníženou soběstačností, které nemají po propuštění ze ZZ zajištěnou jinou vhodnou sociální službu</a:t>
            </a: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přednostně poskytována pacientům OLU 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dále pacientům okolních ZZ</a:t>
            </a: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věk: dospělí (27 – 64 let), mladší senioři (65 – 80 let), starší senioři (nad 80 let)</a:t>
            </a:r>
          </a:p>
          <a:p>
            <a:pPr marL="0" indent="0">
              <a:buNone/>
            </a:pPr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Poskytované služby: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celoroční ubytování (vč. úklidu, praní, žehlení), strava (snídaně, oběd, večeře a druhá večeře)</a:t>
            </a: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úkony péče, dle individuálních potřeb: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  a) pomoc při osobní hygieně nebo poskytnutí podmínek pro osobní hygienu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  b) pomoc při zvládání běžných   úkonů péče o vlastní osobu,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  c) zprostředkování kontaktu se společenským prostředím,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  d) sociálně terapeutické činnosti,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  e) aktivizační činnosti,</a:t>
            </a:r>
          </a:p>
          <a:p>
            <a:pPr marL="0" indent="0"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       f) pomoc při uplatňování práv, oprávněných zájmů  a při obstarávání osobních záležitostí.</a:t>
            </a: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 zdravotní a ošetřovatelská péče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25" y="730354"/>
            <a:ext cx="2057018" cy="15427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69751" y="1340768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Poslání: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poskytnutí pomoci na přechodnou dobu osobám, které mají sníženou soběstačnost z důvodu věku či zdravotního stavu; nezbytná podpora a pomoc při řešení sociální situace do doby jejího vyřešení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430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5819" y="618089"/>
            <a:ext cx="6589199" cy="650671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Arial Black" panose="020B0A04020102020204" pitchFamily="34" charset="0"/>
              </a:rPr>
              <a:t>Honlův</a:t>
            </a:r>
            <a:r>
              <a:rPr lang="cs-CZ" sz="2800" b="1" dirty="0">
                <a:latin typeface="Arial Black" panose="020B0A04020102020204" pitchFamily="34" charset="0"/>
              </a:rPr>
              <a:t> dům - Sociální lůžka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3" y="1722185"/>
            <a:ext cx="2385466" cy="1800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08" y="2102974"/>
            <a:ext cx="2495841" cy="1800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08" y="4472451"/>
            <a:ext cx="2436411" cy="1800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9" y="4091662"/>
            <a:ext cx="2400267" cy="1800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3" y="4091662"/>
            <a:ext cx="2400267" cy="1800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49" y="1722184"/>
            <a:ext cx="2340837" cy="17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0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664943"/>
            <a:ext cx="6589199" cy="71665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Aktivity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14" y="1381601"/>
            <a:ext cx="2432285" cy="17753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14" y="4263202"/>
            <a:ext cx="2432285" cy="18314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90" y="1381601"/>
            <a:ext cx="2583846" cy="17753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90" y="4263202"/>
            <a:ext cx="2516760" cy="18314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42" y="2921057"/>
            <a:ext cx="2104014" cy="15780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58" y="2921056"/>
            <a:ext cx="2137874" cy="15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7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1" y="624110"/>
            <a:ext cx="6842720" cy="716658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Následná a dlouhodobá lůžková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1340768"/>
            <a:ext cx="6591985" cy="471447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Primář: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MUDr. Jan Marek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Lékaři: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MUDr. Lenka Kristková, Roman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Romanyk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Vrchní sestra: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Eva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Mrákavová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Kapacita: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70 lůžek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komplexní péče - rehabilitace (moderní přístroje - elektroléčba, magnetoterapie, vodoléčba + tělocvična), ergoterapie, péče o rány (mokrá terapie), logoped, psychosociální pomoc,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ekumenistické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služby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05" y="4437111"/>
            <a:ext cx="1683470" cy="13478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55" y="4437112"/>
            <a:ext cx="1683470" cy="13478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88" y="4437110"/>
            <a:ext cx="1683470" cy="13478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31" y="4437110"/>
            <a:ext cx="1683470" cy="13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1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511" y="692696"/>
            <a:ext cx="6589199" cy="79208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Psychiatrické oddělení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1575" y="1628800"/>
            <a:ext cx="6591985" cy="3777622"/>
          </a:xfrm>
        </p:spPr>
        <p:txBody>
          <a:bodyPr>
            <a:norm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Primář: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Genovéva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Almassyová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Lékaři: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MUDr. Jan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Botur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MUDr. Radoslav Hnidka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Externí spolupráce: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MUDr. František Diblík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Vrchní sestra: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Bc. Jitka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Stůjová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Klinický psycholog: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Mgr. Petra Urbanová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6" y="4501882"/>
            <a:ext cx="2578224" cy="18090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01882"/>
            <a:ext cx="2545613" cy="17637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15" y="3789040"/>
            <a:ext cx="2515296" cy="18883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61" y="1357797"/>
            <a:ext cx="1428020" cy="1113809"/>
          </a:xfrm>
          <a:prstGeom prst="rect">
            <a:avLst/>
          </a:prstGeom>
        </p:spPr>
      </p:pic>
      <p:pic>
        <p:nvPicPr>
          <p:cNvPr id="10" name="Picture 2" descr="http://www.albertinum-olu.cz/data/obrazky/original/8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1761" y="2457552"/>
            <a:ext cx="1428020" cy="201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9138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1665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itchFamily="34" charset="0"/>
              </a:rPr>
              <a:t>Ambulantní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3" y="1340768"/>
            <a:ext cx="6914728" cy="4570454"/>
          </a:xfrm>
        </p:spPr>
        <p:txBody>
          <a:bodyPr>
            <a:norm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Pneumologie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ftizeologie (prim. MUDr. Jirešová, 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Střítecký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MUDr. Doleček)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Alergologie a klinická imunologie (MUDr. Šilarová)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Otorinolaryngologie a chirurgie hlavy a krku (MUDr. Pokálený)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Všeobecné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prakt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lékařství, pracovně-lékařské služby (MUDr.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Mudroň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Psychologie (Mgr. Urbanová), psychiatrie (prim. MUDr.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Almássyová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Klinická logopedie (Mgr. Hofmanová)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Fyzioterapie, ergoterapie (vrchní sestra – Šafářová, vedoucí fyzioterapeut - Mgr. Marešová (MD), respirační – Rýdlová, Dis.)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4618166"/>
            <a:ext cx="2160240" cy="16201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59" y="4620220"/>
            <a:ext cx="2157500" cy="16181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2706" y="708196"/>
            <a:ext cx="4643470" cy="990117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itchFamily="34" charset="0"/>
              </a:rPr>
              <a:t>Občerstvení </a:t>
            </a:r>
            <a:br>
              <a:rPr lang="cs-CZ" sz="2800" dirty="0">
                <a:latin typeface="Arial Black" pitchFamily="34" charset="0"/>
              </a:rPr>
            </a:br>
            <a:r>
              <a:rPr lang="cs-CZ" sz="2800" dirty="0">
                <a:latin typeface="Arial Black" pitchFamily="34" charset="0"/>
              </a:rPr>
              <a:t>U </a:t>
            </a:r>
            <a:r>
              <a:rPr lang="cs-CZ" sz="2800" dirty="0" err="1">
                <a:latin typeface="Arial Black" pitchFamily="34" charset="0"/>
              </a:rPr>
              <a:t>Neratovských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41986" name="Picture 2" descr="http://www.albertinum-olu.cz/data/obrazky/original/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206" y="1757278"/>
            <a:ext cx="7004186" cy="4158765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4741" y="4925461"/>
            <a:ext cx="1864410" cy="11908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767161"/>
            <a:ext cx="2192975" cy="1365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487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0093" y="696129"/>
            <a:ext cx="6924307" cy="716658"/>
          </a:xfrm>
        </p:spPr>
        <p:txBody>
          <a:bodyPr>
            <a:normAutofit fontScale="90000"/>
          </a:bodyPr>
          <a:lstStyle/>
          <a:p>
            <a:r>
              <a:rPr lang="cs-CZ" sz="3100" dirty="0">
                <a:latin typeface="Arial Black" panose="020B0A04020102020204" pitchFamily="34" charset="0"/>
              </a:rPr>
              <a:t>Ocenění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sz="1800" dirty="0">
                <a:latin typeface="Arial Black" panose="020B0A04020102020204" pitchFamily="34" charset="0"/>
              </a:rPr>
              <a:t>(do Albertina se rozhodně nechodí jen umírat!)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5" name="Picture 2" descr="http://www.albertinum-olu.cz/data/obrazky/original/1044.jpg">
            <a:extLst>
              <a:ext uri="{FF2B5EF4-FFF2-40B4-BE49-F238E27FC236}">
                <a16:creationId xmlns:a16="http://schemas.microsoft.com/office/drawing/2014/main" id="{46F133C3-4263-4AA1-887B-CBFE6416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77370"/>
            <a:ext cx="3227166" cy="22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439259"/>
              </p:ext>
            </p:extLst>
          </p:nvPr>
        </p:nvGraphicFramePr>
        <p:xfrm>
          <a:off x="5073486" y="3773674"/>
          <a:ext cx="3178692" cy="224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4" imgW="15127560" imgH="10672200" progId="AcroExch.Document.11">
                  <p:embed/>
                </p:oleObj>
              </mc:Choice>
              <mc:Fallback>
                <p:oleObj name="Acrobat Document" r:id="rId4" imgW="15127560" imgH="106722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486" y="3773674"/>
                        <a:ext cx="3178692" cy="224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55" y="1937510"/>
            <a:ext cx="1905553" cy="13967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51" y="1950706"/>
            <a:ext cx="1971176" cy="13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8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0EFE9-5129-4742-A508-A2D079CA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692696"/>
            <a:ext cx="6589199" cy="460212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Projekty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5112568" cy="362534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ADDE95-821F-461E-99DB-1D153FEA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7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745177"/>
            <a:ext cx="7012584" cy="1143000"/>
          </a:xfrm>
        </p:spPr>
        <p:txBody>
          <a:bodyPr>
            <a:noAutofit/>
          </a:bodyPr>
          <a:lstStyle/>
          <a:p>
            <a:r>
              <a:rPr lang="cs-CZ" sz="2400" b="1" dirty="0" err="1">
                <a:latin typeface="Arial Black" pitchFamily="34" charset="0"/>
              </a:rPr>
              <a:t>eHealth</a:t>
            </a:r>
            <a:r>
              <a:rPr lang="cs-CZ" sz="2400" b="1" dirty="0">
                <a:latin typeface="Arial Black" pitchFamily="34" charset="0"/>
              </a:rPr>
              <a:t> - elektronizace zdravotnictví Pardubického kraje, NIS FONS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624" y="2420888"/>
            <a:ext cx="3236416" cy="225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896" y="3133476"/>
            <a:ext cx="3458094" cy="230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04" y="2419101"/>
            <a:ext cx="3437086" cy="7143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337284" y="530120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02/2014-11/2015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br>
              <a:rPr lang="cs-CZ" sz="2800" dirty="0">
                <a:latin typeface="Arial Black" pitchFamily="34" charset="0"/>
              </a:rPr>
            </a:br>
            <a:r>
              <a:rPr lang="cs-CZ" sz="2800" dirty="0">
                <a:latin typeface="Arial Black" pitchFamily="34" charset="0"/>
              </a:rPr>
              <a:t>Prof. MUDr. Eduard Albert (1841-1900)</a:t>
            </a:r>
          </a:p>
        </p:txBody>
      </p:sp>
      <p:pic>
        <p:nvPicPr>
          <p:cNvPr id="6" name="Picture 4" descr="ALB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2455" y="1413198"/>
            <a:ext cx="2887377" cy="3743994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71600" y="1556792"/>
            <a:ext cx="4100466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66180"/>
            <a:ext cx="1318282" cy="181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1713395" y="1257325"/>
            <a:ext cx="33476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rodák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Žamberka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profesor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přednosta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1. chirurgické kliniky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Vídni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populární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pedagog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„konkurent“ prof.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Billrotha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první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tyreoidektomie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jejunostomie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nefrektomie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výjimečné kloubní operace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průkopník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aseptických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operací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pojmenován komplex budov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LF UK v Praze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7839" y="4812799"/>
            <a:ext cx="2302698" cy="149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2898" y="713780"/>
            <a:ext cx="7094022" cy="1057042"/>
          </a:xfrm>
        </p:spPr>
        <p:txBody>
          <a:bodyPr>
            <a:normAutofit fontScale="90000"/>
          </a:bodyPr>
          <a:lstStyle/>
          <a:p>
            <a:r>
              <a:rPr lang="cs-CZ" sz="2200" dirty="0">
                <a:latin typeface="Arial Black" pitchFamily="34" charset="0"/>
              </a:rPr>
              <a:t>Zavedení systému ucelené rehabilitace v podmínkách psychiatrického oddělení</a:t>
            </a:r>
            <a:br>
              <a:rPr lang="cs-CZ" sz="2800" dirty="0">
                <a:latin typeface="Arial Black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09/2013-03/2017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2056" name="Picture 8" descr="C:\Users\Simona\Desktop\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898" y="3865335"/>
            <a:ext cx="3977214" cy="2227961"/>
          </a:xfrm>
          <a:prstGeom prst="rect">
            <a:avLst/>
          </a:prstGeom>
          <a:noFill/>
        </p:spPr>
      </p:pic>
      <p:pic>
        <p:nvPicPr>
          <p:cNvPr id="2050" name="Picture 2" descr="C:\Users\Simona\Desktop\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69" y="2090124"/>
            <a:ext cx="2973331" cy="2134095"/>
          </a:xfrm>
          <a:prstGeom prst="rect">
            <a:avLst/>
          </a:prstGeom>
          <a:noFill/>
        </p:spPr>
      </p:pic>
      <p:pic>
        <p:nvPicPr>
          <p:cNvPr id="2051" name="Picture 3" descr="C:\Users\Simona\Desktop\PRÁCE\nové práce\do zpravodaje\2017\červen\už tam je\Norské fondy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8669" y="5192496"/>
            <a:ext cx="1312918" cy="90648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960616" y="2093073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Cíle ucelené rehabilitace: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snížit příznaky nemoci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zabránit opětovnému umístění v psychiatrické nemocnici či léčebně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podpořit nezávislé fungování v běžném a pracovním životě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navodit a znovu získat schopnosti práce a studia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8A55D-176F-455E-9865-4E0CA662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686567"/>
            <a:ext cx="6589199" cy="93268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Vytápění OLÚ - </a:t>
            </a:r>
            <a:r>
              <a:rPr lang="cs-CZ" sz="2800" b="1" dirty="0" err="1">
                <a:latin typeface="Arial Black" panose="020B0A04020102020204" pitchFamily="34" charset="0"/>
              </a:rPr>
              <a:t>bioplynka</a:t>
            </a:r>
            <a:endParaRPr lang="cs-CZ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781720F-353D-487D-BB24-399EB3374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32" y="3717032"/>
            <a:ext cx="2744849" cy="1948175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E51ACB-579C-485E-B468-BB77A9C1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B1B8112-5304-46B5-A8A7-4AB07811B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72756"/>
            <a:ext cx="2724261" cy="18989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19710" y="1504960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1. ZZ v ČR vytápěno bioplynem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trať 1.6km, KAVEMA-OLÚ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spuštěno 09/2018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12 mil. Kč, podpora EÚ v rámci Operačního projektu podnikání a inovace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ekologické vytápění, úspora nákladů (cca 200 000 Kč/rok)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52" y="3501008"/>
            <a:ext cx="2206656" cy="8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8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758575"/>
            <a:ext cx="6589199" cy="78866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Další projekty a plány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1772816"/>
            <a:ext cx="5723143" cy="4608512"/>
          </a:xfrm>
        </p:spPr>
        <p:txBody>
          <a:bodyPr>
            <a:normAutofit fontScale="62500" lnSpcReduction="20000"/>
          </a:bodyPr>
          <a:lstStyle/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oprava 4.NP. (3. patro)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Honlova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domu včetně vybudování zázemí pro další sociální lůžka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dokončuje se realizace projektu „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Žamberk, výměna střešní krytiny“ u čtyř objektů (HD, stravovací provoz, prádelna, Janovský)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přístavba lékařské vily (cca 120 mil. Kč)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zateplení zbývajících objektů 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oprava oplocení kolem areálu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rekonstrukce: ČOV, komunikací, prostor ambulancí včetně bezbariérového přístupu, plicního oddělení včetně sociálních zařízení, ubytovacích jednotek pro zaměstnance (vytvoření samostatných bytových jednotek 1+kk, 2+kk), prádelny, kinosálu a stravovacího provozu,...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nákup lůžek, skříní a nočních stolků pro jednotlivá oddělení</a:t>
            </a:r>
          </a:p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9225" y="703538"/>
            <a:ext cx="6589199" cy="52879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Vzdělávání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7704" y="1412776"/>
            <a:ext cx="6120680" cy="5040560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prof. MUDr. Cyril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Höschl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v Albertinu: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2016 – Stres, motivace a naučená bezmocnost, Gustav  Mahler - psychodynamické aspekty; 2017 - Je ADHD historické novum? Bedřich Smetana – choroba a tvorba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Psychiatrické konference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Plicní konference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Kardiopulmonální resuscitace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Poruchy polykání</a:t>
            </a:r>
          </a:p>
          <a:p>
            <a:pPr marL="349250"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Hojení ran-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flamigel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Mokrá terapie-prevence a kosmetika</a:t>
            </a:r>
          </a:p>
          <a:p>
            <a:pPr marL="349250"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Práce v multidisciplinárním týmu, psychoterapie v komunitních službách, práce terénní psych. sestry, jak pracují komunitní služby s krizovými situacemi</a:t>
            </a:r>
          </a:p>
          <a:p>
            <a:pPr marL="349250">
              <a:defRPr/>
            </a:pPr>
            <a:r>
              <a:rPr lang="pt-BR" altLang="cs-CZ" dirty="0">
                <a:latin typeface="Arial" panose="020B0604020202020204" pitchFamily="34" charset="0"/>
                <a:cs typeface="Arial" panose="020B0604020202020204" pitchFamily="34" charset="0"/>
              </a:rPr>
              <a:t>Syndrom vyhoření a jeho prevence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Mnoho podob hněvu, Úzkost jak ji zvládat</a:t>
            </a:r>
            <a:r>
              <a:rPr lang="pt-BR" altLang="cs-CZ" dirty="0">
                <a:latin typeface="Arial" panose="020B0604020202020204" pitchFamily="34" charset="0"/>
                <a:cs typeface="Arial" panose="020B0604020202020204" pitchFamily="34" charset="0"/>
              </a:rPr>
              <a:t> – se zaměřením na sebereflexi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Bezpečná manipulace s pacientem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Alzheimerova demence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Komunikace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BOZP, Manipulace s chemickými látkami, a další..</a:t>
            </a:r>
          </a:p>
          <a:p>
            <a:endParaRPr lang="cs-CZ" altLang="cs-CZ" dirty="0"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5" name="Picture 1" descr="C:\Users\9997\Desktop\P53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076" y="2204864"/>
            <a:ext cx="1602308" cy="1121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3555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32682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itchFamily="34" charset="0"/>
              </a:rPr>
              <a:t>Vize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1700808"/>
            <a:ext cx="6227199" cy="4464496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rekondiční pobyty pro chronické plicní pacienty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rozvoj bronchoskopie (nákup nového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videobronchoskopu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bedside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BSC)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rozvoj hrudní i celotělové akutní sonografie (POCUS)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rozvoj inhalační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nebulizační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terapie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pneumologická cytodiagnostika, ROSE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spolupráce se sekcí Pneumo35 – semináře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podpora vzdělávání mladých lékařů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obnovení akreditace pro vzdělávání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obnovení tradice pneumologických kongresů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653136"/>
            <a:ext cx="1188132" cy="13214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2879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4365104"/>
            <a:ext cx="5328592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„Přestože si to ani neuvědomujeme, vyplňujeme důležitá místa v životech druhých lidí.“</a:t>
            </a:r>
          </a:p>
          <a:p>
            <a:pPr marL="0" indent="0">
              <a:buNone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Fulghum</a:t>
            </a: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28800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10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754433"/>
            <a:ext cx="5338936" cy="79695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Děkuji za pozornost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2050" name="Picture 2" descr="http://www.albertinum-olu.cz/data/obrazky/original/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8920" y="-10930038"/>
            <a:ext cx="3905277" cy="2928958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4D5F1C-38EA-435E-8126-D8B689043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32856"/>
            <a:ext cx="5022194" cy="35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11144" cy="1143000"/>
          </a:xfrm>
        </p:spPr>
        <p:txBody>
          <a:bodyPr>
            <a:normAutofit/>
          </a:bodyPr>
          <a:lstStyle/>
          <a:p>
            <a:br>
              <a:rPr lang="cs-CZ" sz="2800" dirty="0">
                <a:latin typeface="Arial Black" pitchFamily="34" charset="0"/>
              </a:rPr>
            </a:b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712" y="4581127"/>
            <a:ext cx="6192688" cy="1491079"/>
          </a:xfrm>
        </p:spPr>
        <p:txBody>
          <a:bodyPr>
            <a:normAutofit/>
          </a:bodyPr>
          <a:lstStyle/>
          <a:p>
            <a:pPr lvl="0" defTabSz="9144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dodnes jeho letní sídlo, tzv. Albertova vila, slouží jako lůžkové oddělení (psychiatrie)</a:t>
            </a:r>
          </a:p>
          <a:p>
            <a:endParaRPr lang="cs-CZ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78" y="970345"/>
            <a:ext cx="5551955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9448" y="612016"/>
            <a:ext cx="6589199" cy="71665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itchFamily="34" charset="0"/>
              </a:rPr>
              <a:t>Vznik Albertina – 1905 (113 let)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9448" y="1448296"/>
            <a:ext cx="6214177" cy="2492045"/>
          </a:xfrm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bylo vykoupeno v roce 1905 pro účely vybudování sanatoria, nejprve pro nemocné děti - feriální pobyty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roku 1906 celoroční pobyty: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má sloužit k léčení dětí, dílem též k léčení dospělých, u nichž byla zjištěna lékařským vyšetřením počínající TBC plic“.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marL="0" indent="0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/Zemský výbor království Českého/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7" name="Picture 5" descr="VYS574"/>
          <p:cNvPicPr>
            <a:picLocks noChangeAspect="1" noChangeArrowheads="1"/>
          </p:cNvPicPr>
          <p:nvPr/>
        </p:nvPicPr>
        <p:blipFill>
          <a:blip r:embed="rId2" cstate="print">
            <a:lum bright="8000" contrast="12000"/>
          </a:blip>
          <a:srcRect/>
          <a:stretch>
            <a:fillRect/>
          </a:stretch>
        </p:blipFill>
        <p:spPr bwMode="auto">
          <a:xfrm>
            <a:off x="2843808" y="3909881"/>
            <a:ext cx="4320480" cy="233146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Arial Black" pitchFamily="34" charset="0"/>
              </a:rPr>
              <a:t>1. Etapa léčby TBC (1905 – 1935)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4394" y="1520774"/>
            <a:ext cx="3347646" cy="4572522"/>
          </a:xfrm>
        </p:spPr>
        <p:txBody>
          <a:bodyPr wrap="square" anchor="t"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symptomatická terapie, snaha posílit imunitu pacienta s TBC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správná a dostatečná výživa, změna klimatu, otužování, výchova ke správným hygienickým návykům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Ředitelé a osobnosti: </a:t>
            </a:r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MUDr. Jan Panocha – první ředitel, dokázal vytvořit ústav se 130 lůžky, skromné prostředky, první TBC léčebna pro dospělé v Čechách; MUDr. Rudolf </a:t>
            </a:r>
            <a:r>
              <a:rPr lang="cs-CZ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Lukes</a:t>
            </a:r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 -  Janovský, laboratoř, rentgen, Malínský I a II., Osada, započal stavbu </a:t>
            </a:r>
            <a:r>
              <a:rPr lang="cs-CZ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Honlův</a:t>
            </a:r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 dům, atd., 300 lůžek v létě.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7" name="Picture 3" descr="\\192.168.10.200\Foto Albertinum\historie fotografie - Albertinum\historie fotografie - Albertinum\OLD027 -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20774"/>
            <a:ext cx="3045860" cy="1989448"/>
          </a:xfrm>
          <a:prstGeom prst="rect">
            <a:avLst/>
          </a:prstGeom>
          <a:noFill/>
        </p:spPr>
      </p:pic>
      <p:pic>
        <p:nvPicPr>
          <p:cNvPr id="8" name="Picture 3" descr="\\192.168.10.200\Foto Albertinum\historie fotografie - Albertinum\historie fotografie - Albertinum\OLD028 - 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488" y="4364342"/>
            <a:ext cx="2790311" cy="1872208"/>
          </a:xfrm>
          <a:prstGeom prst="rect">
            <a:avLst/>
          </a:prstGeom>
          <a:noFill/>
        </p:spPr>
      </p:pic>
      <p:pic>
        <p:nvPicPr>
          <p:cNvPr id="9" name="Picture 2" descr="\\192.168.10.200\Foto Albertinum\historie fotografie - Albertinum\historie fotografie - Albertinum\OLD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184" y="3075245"/>
            <a:ext cx="1944216" cy="1505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589199" cy="648072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  <a:cs typeface="Arial" pitchFamily="34" charset="0"/>
              </a:rPr>
              <a:t>2. Etapa léčby TBC (</a:t>
            </a:r>
            <a:r>
              <a:rPr lang="cs-CZ" sz="2800" dirty="0">
                <a:latin typeface="Arial Black" pitchFamily="34" charset="0"/>
              </a:rPr>
              <a:t>1936 – 1964)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2415" y="1412776"/>
            <a:ext cx="6591985" cy="129614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éra chirurgických zákroků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aktivní kolapsová terapie, resekce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provedeno celkem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4 425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operací a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2 287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PNO</a:t>
            </a: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148064" y="4904183"/>
            <a:ext cx="33863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Ředitelé a osobnosti: 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Doc. MUDr. Rudolf </a:t>
            </a:r>
            <a:r>
              <a:rPr lang="cs-CZ" altLang="cs-CZ" sz="1400" dirty="0" err="1">
                <a:latin typeface="Arial Narrow" panose="020B0606020202030204" pitchFamily="34" charset="0"/>
                <a:cs typeface="Arial" panose="020B0604020202020204" pitchFamily="34" charset="0"/>
              </a:rPr>
              <a:t>Křivinka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, MUDr. František Mydlil, Prof. MUDr. Ivan </a:t>
            </a:r>
            <a:r>
              <a:rPr lang="cs-CZ" altLang="cs-CZ" sz="1400" dirty="0" err="1">
                <a:latin typeface="Arial Narrow" panose="020B0606020202030204" pitchFamily="34" charset="0"/>
                <a:cs typeface="Arial" panose="020B0604020202020204" pitchFamily="34" charset="0"/>
              </a:rPr>
              <a:t>Honl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, MUDr. Antonín Bukovský, MUDr. Jan </a:t>
            </a:r>
            <a:r>
              <a:rPr lang="cs-CZ" altLang="cs-CZ" sz="1400" dirty="0" err="1">
                <a:latin typeface="Arial Narrow" panose="020B0606020202030204" pitchFamily="34" charset="0"/>
                <a:cs typeface="Arial" panose="020B0604020202020204" pitchFamily="34" charset="0"/>
              </a:rPr>
              <a:t>Bedrna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, Doc. MUDr. Jan Šula, Prof. MUDr. Jaroslav Procházka, DrSc., MUDr. Miroslav </a:t>
            </a:r>
            <a:r>
              <a:rPr lang="cs-CZ" altLang="cs-CZ" sz="1400" dirty="0" err="1">
                <a:latin typeface="Arial Narrow" panose="020B0606020202030204" pitchFamily="34" charset="0"/>
                <a:cs typeface="Arial" panose="020B0604020202020204" pitchFamily="34" charset="0"/>
              </a:rPr>
              <a:t>Krejzek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 a další..</a:t>
            </a:r>
          </a:p>
          <a:p>
            <a:endParaRPr lang="cs-CZ" dirty="0"/>
          </a:p>
        </p:txBody>
      </p:sp>
      <p:pic>
        <p:nvPicPr>
          <p:cNvPr id="6" name="Picture 4" descr="MID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390" y="2996952"/>
            <a:ext cx="2861985" cy="16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\\192.168.10.200\Foto Albertinum\historie fotografie - Albertinum\historie fotografie - Albertinum\PARK11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996953"/>
            <a:ext cx="2736303" cy="3168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7" y="624110"/>
            <a:ext cx="6624735" cy="71665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itchFamily="34" charset="0"/>
              </a:rPr>
              <a:t>3. Etapa léčby TBC (1964 – 2005)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1340768"/>
            <a:ext cx="2845609" cy="3694490"/>
          </a:xfrm>
        </p:spPr>
        <p:txBody>
          <a:bodyPr>
            <a:normAutofit fontScale="70000" lnSpcReduction="20000"/>
          </a:bodyPr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Od roku 1948 první léky na TBC (Streptomycin a PAS) -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Albertinum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bylo jedním z prvních ústavů, které tyto léky obdržely</a:t>
            </a:r>
            <a:endParaRPr lang="cs-CZ" alt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streptomycin (1948)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PAS (1948)</a:t>
            </a:r>
          </a:p>
          <a:p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isoniazid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(1953)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viomycin (1954)</a:t>
            </a:r>
          </a:p>
          <a:p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trecator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(1959)</a:t>
            </a:r>
          </a:p>
          <a:p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pyrazinamid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(1959)</a:t>
            </a:r>
          </a:p>
          <a:p>
            <a:pPr marL="0" indent="0"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/>
          </a:p>
          <a:p>
            <a:endParaRPr lang="cs-CZ" alt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8" name="Picture 4" descr="MID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756" y="4941168"/>
            <a:ext cx="2013148" cy="13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960319" y="5061774"/>
            <a:ext cx="19982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Ředitelé a osobnosti:</a:t>
            </a:r>
            <a:r>
              <a:rPr lang="cs-CZ" altLang="cs-CZ" sz="1400" dirty="0">
                <a:latin typeface="Arial Narrow" panose="020B0606020202030204" pitchFamily="34" charset="0"/>
                <a:cs typeface="Arial" panose="020B0604020202020204" pitchFamily="34" charset="0"/>
              </a:rPr>
              <a:t> MUDr. Květoslav Fiala, CSc., MUDr. Jiří Kroulík, MUDr. Jiří Jireš</a:t>
            </a:r>
          </a:p>
          <a:p>
            <a:endParaRPr lang="cs-CZ" dirty="0"/>
          </a:p>
        </p:txBody>
      </p:sp>
      <p:pic>
        <p:nvPicPr>
          <p:cNvPr id="9" name="Picture 3" descr="\\192.168.10.200\Foto Albertinum\historie fotografie - Albertinum\historie fotografie - Albertinum\MID042 - 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8589" y="1773876"/>
            <a:ext cx="2984628" cy="2160240"/>
          </a:xfrm>
          <a:prstGeom prst="rect">
            <a:avLst/>
          </a:prstGeom>
          <a:noFill/>
        </p:spPr>
      </p:pic>
      <p:pic>
        <p:nvPicPr>
          <p:cNvPr id="10" name="Picture 2" descr="\\192.168.10.200\Foto Albertinum\historie fotografie - Albertinum\historie fotografie - Albertinum\MID040 -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013" y="4509121"/>
            <a:ext cx="2409248" cy="178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758575"/>
            <a:ext cx="6589199" cy="78866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Rozvoj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772816"/>
            <a:ext cx="3386336" cy="374441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RTG a laboratoř 1922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Bronchoskopie 1953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Spirometrie 1954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LDN 1975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Psychiatrické oddělení 1993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Sociální lůžka 2007</a:t>
            </a:r>
          </a:p>
          <a:p>
            <a:endParaRPr lang="cs-CZ" sz="2000" dirty="0"/>
          </a:p>
          <a:p>
            <a:pPr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6" name="Picture 4" descr="LAB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911" y="4077072"/>
            <a:ext cx="2819921" cy="187001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5" descr="LAB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2016224" cy="142907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3632</TotalTime>
  <Words>1447</Words>
  <Application>Microsoft Office PowerPoint</Application>
  <PresentationFormat>Předvádění na obrazovce (4:3)</PresentationFormat>
  <Paragraphs>238</Paragraphs>
  <Slides>36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6" baseType="lpstr">
      <vt:lpstr>Algerian</vt:lpstr>
      <vt:lpstr>Arial</vt:lpstr>
      <vt:lpstr>Arial Black</vt:lpstr>
      <vt:lpstr>Arial Narrow</vt:lpstr>
      <vt:lpstr>Calibri</vt:lpstr>
      <vt:lpstr>Century Gothic</vt:lpstr>
      <vt:lpstr>Wingdings</vt:lpstr>
      <vt:lpstr>Wingdings 3</vt:lpstr>
      <vt:lpstr>Stébla</vt:lpstr>
      <vt:lpstr>Acrobat Document</vt:lpstr>
      <vt:lpstr>    ALBERTINUM  Odborný léčebný ústav Žamberk </vt:lpstr>
      <vt:lpstr>Historie</vt:lpstr>
      <vt:lpstr> Prof. MUDr. Eduard Albert (1841-1900)</vt:lpstr>
      <vt:lpstr> </vt:lpstr>
      <vt:lpstr>Vznik Albertina – 1905 (113 let)</vt:lpstr>
      <vt:lpstr>1. Etapa léčby TBC (1905 – 1935)</vt:lpstr>
      <vt:lpstr>2. Etapa léčby TBC (1936 – 1964)</vt:lpstr>
      <vt:lpstr>3. Etapa léčby TBC (1964 – 2005)</vt:lpstr>
      <vt:lpstr>Rozvoj zařízení</vt:lpstr>
      <vt:lpstr>Současnost</vt:lpstr>
      <vt:lpstr>Albertinum,  odborný léčebný ústav,  Žamberk</vt:lpstr>
      <vt:lpstr>Areál nemocnice </vt:lpstr>
      <vt:lpstr>Lůžková část</vt:lpstr>
      <vt:lpstr>Pneumologie a ftizeologie</vt:lpstr>
      <vt:lpstr>Honlův dům (PaF)</vt:lpstr>
      <vt:lpstr>Objekt Malínský (izolace)</vt:lpstr>
      <vt:lpstr>Diagnostika</vt:lpstr>
      <vt:lpstr>Možnosti péče o pacienta PaF</vt:lpstr>
      <vt:lpstr>Specializovaná péče</vt:lpstr>
      <vt:lpstr>Sociální lůžka</vt:lpstr>
      <vt:lpstr>Honlův dům - Sociální lůžka</vt:lpstr>
      <vt:lpstr>Aktivity</vt:lpstr>
      <vt:lpstr>Následná a dlouhodobá lůžková péče</vt:lpstr>
      <vt:lpstr>Psychiatrické oddělení</vt:lpstr>
      <vt:lpstr>Ambulantní péče</vt:lpstr>
      <vt:lpstr>Občerstvení  U Neratovských</vt:lpstr>
      <vt:lpstr>Ocenění  (do Albertina se rozhodně nechodí jen umírat!)</vt:lpstr>
      <vt:lpstr>Projekty</vt:lpstr>
      <vt:lpstr>eHealth - elektronizace zdravotnictví Pardubického kraje, NIS FONS</vt:lpstr>
      <vt:lpstr>Zavedení systému ucelené rehabilitace v podmínkách psychiatrického oddělení 09/2013-03/2017</vt:lpstr>
      <vt:lpstr>Vytápění OLÚ - bioplynka</vt:lpstr>
      <vt:lpstr>Další projekty a plány</vt:lpstr>
      <vt:lpstr>Vzdělávání</vt:lpstr>
      <vt:lpstr>Vize </vt:lpstr>
      <vt:lpstr>Závěr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Albertinum odborný léčebný ústav Žamberk příspěvková organizace Pardubického kraje</dc:title>
  <dc:creator>Simona Žabková</dc:creator>
  <cp:lastModifiedBy>Mária Michalovičová</cp:lastModifiedBy>
  <cp:revision>192</cp:revision>
  <dcterms:created xsi:type="dcterms:W3CDTF">2017-10-17T08:44:17Z</dcterms:created>
  <dcterms:modified xsi:type="dcterms:W3CDTF">2019-03-30T13:51:53Z</dcterms:modified>
</cp:coreProperties>
</file>